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10287000" cx="18288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Open Sans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0D9CE3-8811-4981-B829-DCCE78816147}">
  <a:tblStyle styleId="{400D9CE3-8811-4981-B829-DCCE788161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3.xml"/><Relationship Id="rId42" Type="http://schemas.openxmlformats.org/officeDocument/2006/relationships/font" Target="fonts/OpenSansExtraBold-bold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OpenSansExtraBold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4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3.xml"/><Relationship Id="rId32" Type="http://schemas.openxmlformats.org/officeDocument/2006/relationships/font" Target="fonts/Raleway-italic.fntdata"/><Relationship Id="rId13" Type="http://schemas.openxmlformats.org/officeDocument/2006/relationships/slide" Target="slides/slide6.xml"/><Relationship Id="rId35" Type="http://schemas.openxmlformats.org/officeDocument/2006/relationships/font" Target="fonts/Poppins-bold.fntdata"/><Relationship Id="rId12" Type="http://schemas.openxmlformats.org/officeDocument/2006/relationships/slide" Target="slides/slide5.xml"/><Relationship Id="rId34" Type="http://schemas.openxmlformats.org/officeDocument/2006/relationships/font" Target="fonts/Poppins-regular.fntdata"/><Relationship Id="rId15" Type="http://schemas.openxmlformats.org/officeDocument/2006/relationships/slide" Target="slides/slide8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7.xml"/><Relationship Id="rId36" Type="http://schemas.openxmlformats.org/officeDocument/2006/relationships/font" Target="fonts/Poppins-italic.fntdata"/><Relationship Id="rId17" Type="http://schemas.openxmlformats.org/officeDocument/2006/relationships/slide" Target="slides/slide10.xml"/><Relationship Id="rId39" Type="http://schemas.openxmlformats.org/officeDocument/2006/relationships/font" Target="fonts/Lato-bold.fntdata"/><Relationship Id="rId16" Type="http://schemas.openxmlformats.org/officeDocument/2006/relationships/slide" Target="slides/slide9.xml"/><Relationship Id="rId38" Type="http://schemas.openxmlformats.org/officeDocument/2006/relationships/font" Target="fonts/La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ultralytics.com/models/yolov8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8f90712b2d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8f90712b2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ebbbd624d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endParaRPr/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ebbbd624d8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bbbd624d8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Schroff, F., Kalenichenko, D., &amp; Philbin, J. (2015). Facenet: A unified embedding for face recognition and clustering. In Proceedings of the IEEE conference on computer vision and pattern recognition (pp. 815-823).‏‏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ebbbd624d8_4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8f90712b2d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כמו שאתם זוכרים , דיברנו ארכיטקטורה ועכשיו נכנס עמוק יותר</a:t>
            </a:r>
            <a:endParaRPr/>
          </a:p>
        </p:txBody>
      </p:sp>
      <p:sp>
        <p:nvSpPr>
          <p:cNvPr id="471" name="Google Shape;471;g28f90712b2d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f90712b2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8f90712b2d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8f90712b2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8f90712b2d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במקומו לשים תוצאות </a:t>
            </a:r>
            <a:br>
              <a:rPr lang="en-US"/>
            </a:br>
            <a:r>
              <a:rPr lang="en-US"/>
              <a:t>עם גרפים תוצאות מקרים השוואות </a:t>
            </a:r>
            <a:br>
              <a:rPr lang="en-US"/>
            </a:br>
            <a:endParaRPr/>
          </a:p>
        </p:txBody>
      </p:sp>
      <p:sp>
        <p:nvSpPr>
          <p:cNvPr id="526" name="Google Shape;5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8f90712b2d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8f90712b2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תוצאות הטסטים </a:t>
            </a:r>
            <a:br>
              <a:rPr lang="en-US"/>
            </a:br>
            <a:r>
              <a:rPr lang="en-US"/>
              <a:t>כל טסט שהצגנו פה נחליף בטסט אמיתי עם תוצאה </a:t>
            </a:r>
            <a:br>
              <a:rPr lang="en-US"/>
            </a:br>
            <a:r>
              <a:rPr lang="en-US"/>
              <a:t>לבחור 3 גג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f90712b2d_0_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8f90712b2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8f90712b2d_0_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8f90712b2d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8f90712b2d_0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8f90712b2d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אם זה הצגת הבעיה, צריך לשכנע יותר. מדוע מה שיש כרגע לא מספיק? מה יש כרגע?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הבעיה של חיפוש דמויות ספציפית בוידאו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אנחנו מכירים את זה שעושים את זה במכה אחת , אנחנו רוצים לחדד את הזיהוי </a:t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f90712b2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r>
              <a:rPr lang="en-US"/>
              <a:t> :</a:t>
            </a:r>
            <a:br>
              <a:rPr lang="en-US"/>
            </a:br>
            <a:r>
              <a:rPr lang="en-US"/>
              <a:t>Yolo 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Redmon, J., Divvala, S., Girshick, R., &amp; Farhadi, A. (2016). You only look once: Unified, real-time object detection. In Proceedings of the IEEE conference on computer vision and pattern recognition (pp. 779-788).‏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FaceNet  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Schroff, F., Kalenichenko, D., &amp; Philbin, J. (2015). Facenet: A unified embedding for face recognition and clustering. In Proceedings of the IEEE conference on computer vision and pattern recognition (pp. 815-823).‏‏</a:t>
            </a:r>
            <a:endParaRPr/>
          </a:p>
        </p:txBody>
      </p:sp>
      <p:sp>
        <p:nvSpPr>
          <p:cNvPr id="242" name="Google Shape;242;g28f90712b2d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f90712b2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8f90712b2d_0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f90712b2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Reference :</a:t>
            </a: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dmon, J., Divvala, S., Girshick, R., &amp; Farhadi, A. (2016). You only look once: Unified, real-time object detection. In Proceedings of the IEEE conference on computer vision and pattern recognition (pp. 779-788).‏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Ultralytics YOLO Docs 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https://docs.ultralytics.com/models/yolov8/</a:t>
            </a:r>
            <a:endParaRPr/>
          </a:p>
        </p:txBody>
      </p:sp>
      <p:sp>
        <p:nvSpPr>
          <p:cNvPr id="304" name="Google Shape;304;g28f90712b2d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c31d07376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ec31d0737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Figure Referance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Ahmed, R., &amp; Abd-Elkawy, E. H. (2024). Improved Tomato Disease Detection with YOLOv5 and YOLOv8. Engineering, Technology &amp; Applied Science Research, 14(3), 13922-13928.‏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c31d07376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c31d07376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Figure Referance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Ahmed, R., &amp; Abd-Elkawy, E. H. (2024). Improved Tomato Disease Detection with YOLOv5 and YOLOv8. Engineering, Technology &amp; Applied Science Research, 14(3), 13922-13928.‏ 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c31d07376_3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c31d07376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Figure Referance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Ahmed, R., &amp; Abd-Elkawy, E. H. (2024). Improved Tomato Disease Detection with YOLOv5 and YOLOv8. Engineering, Technology &amp; Applied Science Research, 14(3), 13922-13928.‏ 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q-7zTj3xIm3wyXVwnnaT5VKqIu-R4gSZ/view" TargetMode="External"/><Relationship Id="rId5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2.gif"/><Relationship Id="rId5" Type="http://schemas.openxmlformats.org/officeDocument/2006/relationships/image" Target="../media/image36.gif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5.jp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9.gif"/><Relationship Id="rId5" Type="http://schemas.openxmlformats.org/officeDocument/2006/relationships/image" Target="../media/image33.png"/><Relationship Id="rId6" Type="http://schemas.openxmlformats.org/officeDocument/2006/relationships/image" Target="../media/image43.gif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4.gif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1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8.gif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1391331" y="1581459"/>
            <a:ext cx="830009" cy="842101"/>
          </a:xfrm>
          <a:custGeom>
            <a:rect b="b" l="l" r="r" t="t"/>
            <a:pathLst>
              <a:path extrusionOk="0" h="842101" w="830009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0" name="Google Shape;160;p25"/>
          <p:cNvGrpSpPr/>
          <p:nvPr/>
        </p:nvGrpSpPr>
        <p:grpSpPr>
          <a:xfrm>
            <a:off x="6056377" y="5611387"/>
            <a:ext cx="14099398" cy="14099398"/>
            <a:chOff x="0" y="0"/>
            <a:chExt cx="812800" cy="812800"/>
          </a:xfrm>
        </p:grpSpPr>
        <p:sp>
          <p:nvSpPr>
            <p:cNvPr id="161" name="Google Shape;16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5"/>
          <p:cNvSpPr txBox="1"/>
          <p:nvPr/>
        </p:nvSpPr>
        <p:spPr>
          <a:xfrm>
            <a:off x="998049" y="3253328"/>
            <a:ext cx="100110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408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AI-Driven Person Recognition and Identification in Videos</a:t>
            </a:r>
            <a:endParaRPr sz="2300"/>
          </a:p>
        </p:txBody>
      </p:sp>
      <p:grpSp>
        <p:nvGrpSpPr>
          <p:cNvPr id="164" name="Google Shape;164;p25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165" name="Google Shape;165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68" name="Google Shape;168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25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71" name="Google Shape;17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5"/>
          <p:cNvSpPr/>
          <p:nvPr/>
        </p:nvSpPr>
        <p:spPr>
          <a:xfrm>
            <a:off x="9349657" y="7578882"/>
            <a:ext cx="8779632" cy="1733977"/>
          </a:xfrm>
          <a:custGeom>
            <a:rect b="b" l="l" r="r" t="t"/>
            <a:pathLst>
              <a:path extrusionOk="0"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5"/>
          <p:cNvSpPr txBox="1"/>
          <p:nvPr/>
        </p:nvSpPr>
        <p:spPr>
          <a:xfrm>
            <a:off x="888906" y="4949423"/>
            <a:ext cx="7366200" cy="5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7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Capstone Project Phase A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Rom Harel 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Itai Benjamin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Supervizor: Mr. Ilya Zeldner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With help of : Dr. Naomi Unkelos-Shpigel</a:t>
            </a:r>
            <a:b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Project code: 24-1-D-35</a:t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7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7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6625" y="770950"/>
            <a:ext cx="6898399" cy="68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4"/>
          <p:cNvGrpSpPr/>
          <p:nvPr/>
        </p:nvGrpSpPr>
        <p:grpSpPr>
          <a:xfrm>
            <a:off x="12896549" y="-168099"/>
            <a:ext cx="5391401" cy="902143"/>
            <a:chOff x="0" y="-38100"/>
            <a:chExt cx="1551036" cy="237600"/>
          </a:xfrm>
        </p:grpSpPr>
        <p:sp>
          <p:nvSpPr>
            <p:cNvPr id="385" name="Google Shape;385;p34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386" name="Google Shape;386;p34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34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8" name="Google Shape;388;p34"/>
          <p:cNvGrpSpPr/>
          <p:nvPr/>
        </p:nvGrpSpPr>
        <p:grpSpPr>
          <a:xfrm>
            <a:off x="1" y="-168099"/>
            <a:ext cx="5391401" cy="902143"/>
            <a:chOff x="0" y="-38100"/>
            <a:chExt cx="1551036" cy="237600"/>
          </a:xfrm>
        </p:grpSpPr>
        <p:sp>
          <p:nvSpPr>
            <p:cNvPr id="389" name="Google Shape;389;p34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390" name="Google Shape;390;p34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1" name="Google Shape;391;p34" title="argamani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675" y="1008650"/>
            <a:ext cx="13290626" cy="92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/>
          <p:nvPr/>
        </p:nvSpPr>
        <p:spPr>
          <a:xfrm>
            <a:off x="5381925" y="0"/>
            <a:ext cx="8718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 Prediction Example</a:t>
            </a:r>
            <a:endParaRPr/>
          </a:p>
        </p:txBody>
      </p:sp>
      <p:sp>
        <p:nvSpPr>
          <p:cNvPr id="393" name="Google Shape;393;p34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08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/>
        </p:nvSpPr>
        <p:spPr>
          <a:xfrm>
            <a:off x="1746950" y="2730950"/>
            <a:ext cx="67233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Our uses with YOLO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399" name="Google Shape;399;p35"/>
          <p:cNvGrpSpPr/>
          <p:nvPr/>
        </p:nvGrpSpPr>
        <p:grpSpPr>
          <a:xfrm>
            <a:off x="-1595820" y="-1782102"/>
            <a:ext cx="3564209" cy="3564209"/>
            <a:chOff x="0" y="0"/>
            <a:chExt cx="812800" cy="812800"/>
          </a:xfrm>
        </p:grpSpPr>
        <p:sp>
          <p:nvSpPr>
            <p:cNvPr id="400" name="Google Shape;400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35"/>
          <p:cNvSpPr txBox="1"/>
          <p:nvPr/>
        </p:nvSpPr>
        <p:spPr>
          <a:xfrm>
            <a:off x="3015920" y="4275664"/>
            <a:ext cx="8414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Detectin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2409477" y="3987071"/>
            <a:ext cx="922206" cy="86523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35"/>
          <p:cNvSpPr txBox="1"/>
          <p:nvPr/>
        </p:nvSpPr>
        <p:spPr>
          <a:xfrm>
            <a:off x="2409477" y="4051450"/>
            <a:ext cx="922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3323877" y="5130071"/>
            <a:ext cx="922206" cy="86523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35"/>
          <p:cNvSpPr txBox="1"/>
          <p:nvPr/>
        </p:nvSpPr>
        <p:spPr>
          <a:xfrm>
            <a:off x="3323877" y="5194450"/>
            <a:ext cx="922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/>
          </a:p>
        </p:txBody>
      </p:sp>
      <p:sp>
        <p:nvSpPr>
          <p:cNvPr id="407" name="Google Shape;407;p35"/>
          <p:cNvSpPr/>
          <p:nvPr/>
        </p:nvSpPr>
        <p:spPr>
          <a:xfrm>
            <a:off x="4314477" y="6196871"/>
            <a:ext cx="922206" cy="86523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35"/>
          <p:cNvSpPr txBox="1"/>
          <p:nvPr/>
        </p:nvSpPr>
        <p:spPr>
          <a:xfrm>
            <a:off x="4314477" y="6261250"/>
            <a:ext cx="922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/>
          </a:p>
        </p:txBody>
      </p:sp>
      <p:grpSp>
        <p:nvGrpSpPr>
          <p:cNvPr id="409" name="Google Shape;409;p35"/>
          <p:cNvGrpSpPr/>
          <p:nvPr/>
        </p:nvGrpSpPr>
        <p:grpSpPr>
          <a:xfrm>
            <a:off x="-3133874" y="7971999"/>
            <a:ext cx="4827219" cy="4788002"/>
            <a:chOff x="-131817" y="-268969"/>
            <a:chExt cx="812800" cy="829249"/>
          </a:xfrm>
        </p:grpSpPr>
        <p:sp>
          <p:nvSpPr>
            <p:cNvPr id="410" name="Google Shape;410;p35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35"/>
          <p:cNvSpPr txBox="1"/>
          <p:nvPr/>
        </p:nvSpPr>
        <p:spPr>
          <a:xfrm>
            <a:off x="3015913" y="5337547"/>
            <a:ext cx="8414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	Locating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4835163" y="6355835"/>
            <a:ext cx="8414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Isolating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09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12863227" y="-460075"/>
            <a:ext cx="5618875" cy="11062648"/>
            <a:chOff x="0" y="-38100"/>
            <a:chExt cx="1044090" cy="2913600"/>
          </a:xfrm>
        </p:grpSpPr>
        <p:sp>
          <p:nvSpPr>
            <p:cNvPr id="416" name="Google Shape;416;p35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417" name="Google Shape;417;p35"/>
            <p:cNvSpPr txBox="1"/>
            <p:nvPr/>
          </p:nvSpPr>
          <p:spPr>
            <a:xfrm>
              <a:off x="0" y="-38100"/>
              <a:ext cx="1044000" cy="29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8" name="Google Shape;418;p35"/>
          <p:cNvPicPr preferRelativeResize="0"/>
          <p:nvPr/>
        </p:nvPicPr>
        <p:blipFill rotWithShape="1">
          <a:blip r:embed="rId4">
            <a:alphaModFix/>
          </a:blip>
          <a:srcRect b="0" l="12502" r="14891" t="0"/>
          <a:stretch/>
        </p:blipFill>
        <p:spPr>
          <a:xfrm>
            <a:off x="8821225" y="-90300"/>
            <a:ext cx="4827226" cy="52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5"/>
          <p:cNvPicPr preferRelativeResize="0"/>
          <p:nvPr/>
        </p:nvPicPr>
        <p:blipFill rotWithShape="1">
          <a:blip r:embed="rId5">
            <a:alphaModFix/>
          </a:blip>
          <a:srcRect b="0" l="15455" r="7573" t="0"/>
          <a:stretch/>
        </p:blipFill>
        <p:spPr>
          <a:xfrm>
            <a:off x="12069425" y="4925150"/>
            <a:ext cx="5942774" cy="57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/>
          <p:nvPr/>
        </p:nvSpPr>
        <p:spPr>
          <a:xfrm>
            <a:off x="16103509" y="891863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21" name="Google Shape;421;p35"/>
          <p:cNvPicPr preferRelativeResize="0"/>
          <p:nvPr/>
        </p:nvPicPr>
        <p:blipFill rotWithShape="1">
          <a:blip r:embed="rId7">
            <a:alphaModFix/>
          </a:blip>
          <a:srcRect b="0" l="0" r="0" t="28078"/>
          <a:stretch/>
        </p:blipFill>
        <p:spPr>
          <a:xfrm>
            <a:off x="1389750" y="9356390"/>
            <a:ext cx="10140698" cy="11247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35"/>
          <p:cNvGrpSpPr/>
          <p:nvPr/>
        </p:nvGrpSpPr>
        <p:grpSpPr>
          <a:xfrm>
            <a:off x="-457206" y="-643500"/>
            <a:ext cx="1286988" cy="1286988"/>
            <a:chOff x="0" y="0"/>
            <a:chExt cx="812800" cy="812800"/>
          </a:xfrm>
        </p:grpSpPr>
        <p:sp>
          <p:nvSpPr>
            <p:cNvPr id="423" name="Google Shape;423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36"/>
          <p:cNvSpPr txBox="1"/>
          <p:nvPr/>
        </p:nvSpPr>
        <p:spPr>
          <a:xfrm>
            <a:off x="1518345" y="2273750"/>
            <a:ext cx="415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FaceNet</a:t>
            </a:r>
            <a:endParaRPr/>
          </a:p>
        </p:txBody>
      </p:sp>
      <p:sp>
        <p:nvSpPr>
          <p:cNvPr id="431" name="Google Shape;431;p36"/>
          <p:cNvSpPr txBox="1"/>
          <p:nvPr/>
        </p:nvSpPr>
        <p:spPr>
          <a:xfrm>
            <a:off x="1458150" y="2598150"/>
            <a:ext cx="123933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F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acial recognition Model</a:t>
            </a: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Developed by Google (2015).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2" name="Google Shape;4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175" y="7191937"/>
            <a:ext cx="98972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0625" y="2600673"/>
            <a:ext cx="4431550" cy="49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6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10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15725626" y="7973568"/>
            <a:ext cx="4828032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6"/>
          <p:cNvGrpSpPr/>
          <p:nvPr/>
        </p:nvGrpSpPr>
        <p:grpSpPr>
          <a:xfrm>
            <a:off x="16025430" y="-1783080"/>
            <a:ext cx="3564209" cy="3564209"/>
            <a:chOff x="0" y="0"/>
            <a:chExt cx="812800" cy="812800"/>
          </a:xfrm>
        </p:grpSpPr>
        <p:sp>
          <p:nvSpPr>
            <p:cNvPr id="437" name="Google Shape;437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9" name="Google Shape;439;p36"/>
          <p:cNvPicPr preferRelativeResize="0"/>
          <p:nvPr/>
        </p:nvPicPr>
        <p:blipFill rotWithShape="1">
          <a:blip r:embed="rId6">
            <a:alphaModFix/>
          </a:blip>
          <a:srcRect b="0" l="0" r="0" t="23242"/>
          <a:stretch/>
        </p:blipFill>
        <p:spPr>
          <a:xfrm>
            <a:off x="4157650" y="9001925"/>
            <a:ext cx="10140698" cy="11247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36"/>
          <p:cNvGrpSpPr/>
          <p:nvPr/>
        </p:nvGrpSpPr>
        <p:grpSpPr>
          <a:xfrm>
            <a:off x="17687895" y="-644475"/>
            <a:ext cx="1286988" cy="1286988"/>
            <a:chOff x="0" y="0"/>
            <a:chExt cx="812800" cy="812800"/>
          </a:xfrm>
        </p:grpSpPr>
        <p:sp>
          <p:nvSpPr>
            <p:cNvPr id="441" name="Google Shape;441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36"/>
          <p:cNvSpPr txBox="1"/>
          <p:nvPr/>
        </p:nvSpPr>
        <p:spPr>
          <a:xfrm>
            <a:off x="1905050" y="4706300"/>
            <a:ext cx="117951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Transforms facial images into a Euclidean space. 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905050" y="5766238"/>
            <a:ext cx="123933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Effective against variations in pose, lighting, and expression.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1905050" y="5252825"/>
            <a:ext cx="117951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Uses deep CNN for feature extraction, embedding layer for fixed-size vector representation, and triplet loss for optimized face similarity.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/>
          <p:nvPr/>
        </p:nvSpPr>
        <p:spPr>
          <a:xfrm>
            <a:off x="1518350" y="2121350"/>
            <a:ext cx="67233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Our uses with FaceNet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51" name="Google Shape;451;p37"/>
          <p:cNvGrpSpPr/>
          <p:nvPr/>
        </p:nvGrpSpPr>
        <p:grpSpPr>
          <a:xfrm rot="10800000">
            <a:off x="11202029" y="-4"/>
            <a:ext cx="11219569" cy="5176728"/>
            <a:chOff x="-470119" y="-11957"/>
            <a:chExt cx="1274155" cy="1005073"/>
          </a:xfrm>
        </p:grpSpPr>
        <p:sp>
          <p:nvSpPr>
            <p:cNvPr id="452" name="Google Shape;452;p37"/>
            <p:cNvSpPr/>
            <p:nvPr/>
          </p:nvSpPr>
          <p:spPr>
            <a:xfrm>
              <a:off x="-1" y="-2"/>
              <a:ext cx="804037" cy="993118"/>
            </a:xfrm>
            <a:custGeom>
              <a:rect b="b" l="l" r="r" t="t"/>
              <a:pathLst>
                <a:path extrusionOk="0"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 txBox="1"/>
            <p:nvPr/>
          </p:nvSpPr>
          <p:spPr>
            <a:xfrm>
              <a:off x="-470119" y="-11957"/>
              <a:ext cx="6603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37"/>
          <p:cNvGrpSpPr/>
          <p:nvPr/>
        </p:nvGrpSpPr>
        <p:grpSpPr>
          <a:xfrm>
            <a:off x="7068427" y="-538550"/>
            <a:ext cx="11219569" cy="10825540"/>
            <a:chOff x="-470119" y="-11957"/>
            <a:chExt cx="1274155" cy="1005073"/>
          </a:xfrm>
        </p:grpSpPr>
        <p:sp>
          <p:nvSpPr>
            <p:cNvPr id="455" name="Google Shape;455;p37"/>
            <p:cNvSpPr/>
            <p:nvPr/>
          </p:nvSpPr>
          <p:spPr>
            <a:xfrm>
              <a:off x="-1" y="-2"/>
              <a:ext cx="804037" cy="993118"/>
            </a:xfrm>
            <a:custGeom>
              <a:rect b="b" l="l" r="r" t="t"/>
              <a:pathLst>
                <a:path extrusionOk="0"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 txBox="1"/>
            <p:nvPr/>
          </p:nvSpPr>
          <p:spPr>
            <a:xfrm>
              <a:off x="-470119" y="-11957"/>
              <a:ext cx="6603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37"/>
          <p:cNvGrpSpPr/>
          <p:nvPr/>
        </p:nvGrpSpPr>
        <p:grpSpPr>
          <a:xfrm>
            <a:off x="-1595820" y="-1782102"/>
            <a:ext cx="3564209" cy="3564209"/>
            <a:chOff x="0" y="0"/>
            <a:chExt cx="812800" cy="812800"/>
          </a:xfrm>
        </p:grpSpPr>
        <p:sp>
          <p:nvSpPr>
            <p:cNvPr id="458" name="Google Shape;458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37"/>
          <p:cNvSpPr txBox="1"/>
          <p:nvPr/>
        </p:nvSpPr>
        <p:spPr>
          <a:xfrm>
            <a:off x="1518345" y="3122239"/>
            <a:ext cx="84147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Identifying the presence of specific individuals within video frames.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Comparing detected faces to the provided image for verification.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4572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Marking and returning frames containing the identified individual.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37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11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462" name="Google Shape;462;p37"/>
          <p:cNvPicPr preferRelativeResize="0"/>
          <p:nvPr/>
        </p:nvPicPr>
        <p:blipFill rotWithShape="1">
          <a:blip r:embed="rId3">
            <a:alphaModFix/>
          </a:blip>
          <a:srcRect b="0" l="0" r="0" t="23242"/>
          <a:stretch/>
        </p:blipFill>
        <p:spPr>
          <a:xfrm>
            <a:off x="4157650" y="9001925"/>
            <a:ext cx="10140698" cy="11247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37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464" name="Google Shape;464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" name="Google Shape;466;p37"/>
          <p:cNvSpPr txBox="1"/>
          <p:nvPr/>
        </p:nvSpPr>
        <p:spPr>
          <a:xfrm>
            <a:off x="12036475" y="0"/>
            <a:ext cx="26013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Person of</a:t>
            </a:r>
            <a:endParaRPr b="1" sz="21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I</a:t>
            </a: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nterest   </a:t>
            </a:r>
            <a:endParaRPr b="1" sz="2100">
              <a:solidFill>
                <a:schemeClr val="lt1"/>
              </a:solidFill>
              <a:highlight>
                <a:schemeClr val="accent1"/>
              </a:highlight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14298350" y="0"/>
            <a:ext cx="31029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Person Detected </a:t>
            </a:r>
            <a:endParaRPr b="1" sz="21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45720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    in frame</a:t>
            </a:r>
            <a:endParaRPr b="1" sz="21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457200" lvl="0" marL="0" rt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highlight>
                <a:schemeClr val="accent1"/>
              </a:highlight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468" name="Google Shape;468;p37"/>
          <p:cNvPicPr preferRelativeResize="0"/>
          <p:nvPr/>
        </p:nvPicPr>
        <p:blipFill rotWithShape="1">
          <a:blip r:embed="rId4">
            <a:alphaModFix/>
          </a:blip>
          <a:srcRect b="0" l="0" r="0" t="5864"/>
          <a:stretch/>
        </p:blipFill>
        <p:spPr>
          <a:xfrm>
            <a:off x="12901900" y="847750"/>
            <a:ext cx="4431000" cy="82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/>
          <p:cNvSpPr/>
          <p:nvPr/>
        </p:nvSpPr>
        <p:spPr>
          <a:xfrm>
            <a:off x="1130150" y="8604850"/>
            <a:ext cx="16517687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4" name="Google Shape;474;p38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475" name="Google Shape;475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38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478" name="Google Shape;478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38"/>
          <p:cNvSpPr txBox="1"/>
          <p:nvPr/>
        </p:nvSpPr>
        <p:spPr>
          <a:xfrm>
            <a:off x="5292800" y="662626"/>
            <a:ext cx="7453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Architecture</a:t>
            </a:r>
            <a:endParaRPr/>
          </a:p>
        </p:txBody>
      </p:sp>
      <p:pic>
        <p:nvPicPr>
          <p:cNvPr id="481" name="Google Shape;4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25" y="1657900"/>
            <a:ext cx="17926351" cy="71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12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483" name="Google Shape;483;p38"/>
          <p:cNvPicPr preferRelativeResize="0"/>
          <p:nvPr/>
        </p:nvPicPr>
        <p:blipFill rotWithShape="1">
          <a:blip r:embed="rId5">
            <a:alphaModFix/>
          </a:blip>
          <a:srcRect b="0" l="0" r="0" t="26324"/>
          <a:stretch/>
        </p:blipFill>
        <p:spPr>
          <a:xfrm>
            <a:off x="4149850" y="9048412"/>
            <a:ext cx="10140698" cy="11247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38"/>
          <p:cNvCxnSpPr/>
          <p:nvPr/>
        </p:nvCxnSpPr>
        <p:spPr>
          <a:xfrm>
            <a:off x="10301900" y="2178438"/>
            <a:ext cx="44100" cy="58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38"/>
          <p:cNvCxnSpPr/>
          <p:nvPr/>
        </p:nvCxnSpPr>
        <p:spPr>
          <a:xfrm>
            <a:off x="5408850" y="2283600"/>
            <a:ext cx="14400" cy="56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38"/>
          <p:cNvCxnSpPr/>
          <p:nvPr/>
        </p:nvCxnSpPr>
        <p:spPr>
          <a:xfrm flipH="1">
            <a:off x="13354200" y="2346488"/>
            <a:ext cx="3300" cy="56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38"/>
          <p:cNvSpPr txBox="1"/>
          <p:nvPr/>
        </p:nvSpPr>
        <p:spPr>
          <a:xfrm>
            <a:off x="5530000" y="3021875"/>
            <a:ext cx="17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Algorithm</a:t>
            </a: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88" name="Google Shape;488;p38"/>
          <p:cNvSpPr txBox="1"/>
          <p:nvPr/>
        </p:nvSpPr>
        <p:spPr>
          <a:xfrm>
            <a:off x="8154650" y="2573725"/>
            <a:ext cx="173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89" name="Google Shape;489;p38"/>
          <p:cNvSpPr txBox="1"/>
          <p:nvPr/>
        </p:nvSpPr>
        <p:spPr>
          <a:xfrm>
            <a:off x="6884750" y="1989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</a:t>
            </a:r>
            <a:endParaRPr/>
          </a:p>
        </p:txBody>
      </p:sp>
      <p:cxnSp>
        <p:nvCxnSpPr>
          <p:cNvPr id="490" name="Google Shape;490;p38"/>
          <p:cNvCxnSpPr/>
          <p:nvPr/>
        </p:nvCxnSpPr>
        <p:spPr>
          <a:xfrm flipH="1">
            <a:off x="7148300" y="2559438"/>
            <a:ext cx="29400" cy="54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8"/>
          <p:cNvSpPr txBox="1"/>
          <p:nvPr/>
        </p:nvSpPr>
        <p:spPr>
          <a:xfrm>
            <a:off x="13430400" y="3021875"/>
            <a:ext cx="17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Algorithm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92" name="Google Shape;492;p38"/>
          <p:cNvSpPr txBox="1"/>
          <p:nvPr/>
        </p:nvSpPr>
        <p:spPr>
          <a:xfrm>
            <a:off x="14042425" y="1989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FaceNet</a:t>
            </a:r>
            <a:endParaRPr/>
          </a:p>
        </p:txBody>
      </p:sp>
      <p:cxnSp>
        <p:nvCxnSpPr>
          <p:cNvPr id="493" name="Google Shape;493;p38"/>
          <p:cNvCxnSpPr/>
          <p:nvPr/>
        </p:nvCxnSpPr>
        <p:spPr>
          <a:xfrm flipH="1">
            <a:off x="14844500" y="2559438"/>
            <a:ext cx="29400" cy="54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38"/>
          <p:cNvSpPr txBox="1"/>
          <p:nvPr/>
        </p:nvSpPr>
        <p:spPr>
          <a:xfrm>
            <a:off x="15312325" y="2590925"/>
            <a:ext cx="173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 </a:t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39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500" name="Google Shape;500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39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503" name="Google Shape;503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5" name="Google Shape;505;p39"/>
          <p:cNvSpPr txBox="1"/>
          <p:nvPr/>
        </p:nvSpPr>
        <p:spPr>
          <a:xfrm>
            <a:off x="-252850" y="3797851"/>
            <a:ext cx="74538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 Case</a:t>
            </a:r>
            <a:endParaRPr b="1" sz="5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Diagram</a:t>
            </a:r>
            <a:endParaRPr/>
          </a:p>
        </p:txBody>
      </p:sp>
      <p:sp>
        <p:nvSpPr>
          <p:cNvPr id="506" name="Google Shape;506;p39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13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07" name="Google Shape;5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950" y="-583725"/>
            <a:ext cx="11087051" cy="108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9"/>
          <p:cNvPicPr preferRelativeResize="0"/>
          <p:nvPr/>
        </p:nvPicPr>
        <p:blipFill rotWithShape="1">
          <a:blip r:embed="rId4">
            <a:alphaModFix/>
          </a:blip>
          <a:srcRect b="0" l="0" r="0" t="26324"/>
          <a:stretch/>
        </p:blipFill>
        <p:spPr>
          <a:xfrm>
            <a:off x="4149850" y="9048412"/>
            <a:ext cx="10140698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/>
          <p:nvPr/>
        </p:nvSpPr>
        <p:spPr>
          <a:xfrm>
            <a:off x="1130150" y="8452450"/>
            <a:ext cx="16517687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14" name="Google Shape;514;p40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515" name="Google Shape;515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40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518" name="Google Shape;518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40"/>
          <p:cNvSpPr txBox="1"/>
          <p:nvPr/>
        </p:nvSpPr>
        <p:spPr>
          <a:xfrm>
            <a:off x="5292800" y="662626"/>
            <a:ext cx="7453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Activity Diagram</a:t>
            </a:r>
            <a:endParaRPr/>
          </a:p>
        </p:txBody>
      </p:sp>
      <p:sp>
        <p:nvSpPr>
          <p:cNvPr id="521" name="Google Shape;521;p40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14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22" name="Google Shape;5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77" y="1842987"/>
            <a:ext cx="16988847" cy="700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0"/>
          <p:cNvPicPr preferRelativeResize="0"/>
          <p:nvPr/>
        </p:nvPicPr>
        <p:blipFill rotWithShape="1">
          <a:blip r:embed="rId5">
            <a:alphaModFix/>
          </a:blip>
          <a:srcRect b="0" l="0" r="0" t="26324"/>
          <a:stretch/>
        </p:blipFill>
        <p:spPr>
          <a:xfrm>
            <a:off x="4149850" y="9048412"/>
            <a:ext cx="10140698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41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529" name="Google Shape;529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41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532" name="Google Shape;532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4" name="Google Shape;534;p41"/>
          <p:cNvSpPr txBox="1"/>
          <p:nvPr/>
        </p:nvSpPr>
        <p:spPr>
          <a:xfrm>
            <a:off x="0" y="4239275"/>
            <a:ext cx="72570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80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Expected Challenges</a:t>
            </a:r>
            <a:br>
              <a:rPr b="1" i="0" lang="en-US" sz="5080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endParaRPr b="1" sz="3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80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35" name="Google Shape;535;p41"/>
          <p:cNvSpPr/>
          <p:nvPr/>
        </p:nvSpPr>
        <p:spPr>
          <a:xfrm>
            <a:off x="8618101" y="1767991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6" name="Google Shape;536;p41"/>
          <p:cNvSpPr txBox="1"/>
          <p:nvPr/>
        </p:nvSpPr>
        <p:spPr>
          <a:xfrm>
            <a:off x="10381350" y="2036800"/>
            <a:ext cx="4738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8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Managing occlusions and partial visibility</a:t>
            </a:r>
            <a:endParaRPr sz="2100"/>
          </a:p>
        </p:txBody>
      </p:sp>
      <p:sp>
        <p:nvSpPr>
          <p:cNvPr id="537" name="Google Shape;537;p41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9278625" y="4494491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41"/>
          <p:cNvSpPr txBox="1"/>
          <p:nvPr/>
        </p:nvSpPr>
        <p:spPr>
          <a:xfrm>
            <a:off x="10822974" y="4552175"/>
            <a:ext cx="4297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8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Achieving real time performance</a:t>
            </a:r>
            <a:endParaRPr b="1" sz="2582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" name="Google Shape;540;p41"/>
          <p:cNvSpPr txBox="1"/>
          <p:nvPr/>
        </p:nvSpPr>
        <p:spPr>
          <a:xfrm>
            <a:off x="9423683" y="47677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8522525" y="7422447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2" name="Google Shape;542;p41"/>
          <p:cNvSpPr txBox="1"/>
          <p:nvPr/>
        </p:nvSpPr>
        <p:spPr>
          <a:xfrm>
            <a:off x="10187825" y="7583375"/>
            <a:ext cx="39675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8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Cross domain generalization</a:t>
            </a:r>
            <a:endParaRPr b="1" sz="2582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82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8667583" y="7695659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/>
          </a:p>
        </p:txBody>
      </p:sp>
      <p:sp>
        <p:nvSpPr>
          <p:cNvPr id="544" name="Google Shape;544;p41"/>
          <p:cNvSpPr txBox="1"/>
          <p:nvPr/>
        </p:nvSpPr>
        <p:spPr>
          <a:xfrm>
            <a:off x="8763159" y="7367965"/>
            <a:ext cx="113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41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546" name="Google Shape;546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41"/>
          <p:cNvGrpSpPr/>
          <p:nvPr/>
        </p:nvGrpSpPr>
        <p:grpSpPr>
          <a:xfrm>
            <a:off x="8389513" y="5093290"/>
            <a:ext cx="373644" cy="373644"/>
            <a:chOff x="0" y="0"/>
            <a:chExt cx="812800" cy="812800"/>
          </a:xfrm>
        </p:grpSpPr>
        <p:sp>
          <p:nvSpPr>
            <p:cNvPr id="549" name="Google Shape;549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41"/>
          <p:cNvGrpSpPr/>
          <p:nvPr/>
        </p:nvGrpSpPr>
        <p:grpSpPr>
          <a:xfrm>
            <a:off x="7829260" y="7795956"/>
            <a:ext cx="373644" cy="373644"/>
            <a:chOff x="0" y="0"/>
            <a:chExt cx="812800" cy="812800"/>
          </a:xfrm>
        </p:grpSpPr>
        <p:sp>
          <p:nvSpPr>
            <p:cNvPr id="552" name="Google Shape;552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41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</a:t>
            </a:r>
            <a:endParaRPr b="1" sz="47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55" name="Google Shape;555;p41"/>
          <p:cNvGrpSpPr/>
          <p:nvPr/>
        </p:nvGrpSpPr>
        <p:grpSpPr>
          <a:xfrm>
            <a:off x="16459200" y="-2230933"/>
            <a:ext cx="4690831" cy="4690831"/>
            <a:chOff x="0" y="0"/>
            <a:chExt cx="812800" cy="812800"/>
          </a:xfrm>
        </p:grpSpPr>
        <p:sp>
          <p:nvSpPr>
            <p:cNvPr id="556" name="Google Shape;556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8" name="Google Shape;558;p41"/>
          <p:cNvPicPr preferRelativeResize="0"/>
          <p:nvPr/>
        </p:nvPicPr>
        <p:blipFill rotWithShape="1">
          <a:blip r:embed="rId4">
            <a:alphaModFix/>
          </a:blip>
          <a:srcRect b="0" l="0" r="0" t="28423"/>
          <a:stretch/>
        </p:blipFill>
        <p:spPr>
          <a:xfrm>
            <a:off x="4149850" y="9048412"/>
            <a:ext cx="10140698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" name="Google Shape;563;p42"/>
          <p:cNvGraphicFramePr/>
          <p:nvPr/>
        </p:nvGraphicFramePr>
        <p:xfrm>
          <a:off x="1514700" y="267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{400D9CE3-8811-4981-B829-DCCE78816147}</a:tableStyleId>
              </a:tblPr>
              <a:tblGrid>
                <a:gridCol w="8307450"/>
                <a:gridCol w="6433825"/>
              </a:tblGrid>
              <a:tr h="75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Test Description</a:t>
                      </a:r>
                      <a:endParaRPr b="1" sz="2800"/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Expected results</a:t>
                      </a:r>
                      <a:endParaRPr b="1" sz="2800"/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05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Test YOLO accuracy of person detection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High accuracy and recall measure in person detection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Test FaceNet accuracy of facial recognition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High accuracy and recall in measure in facial recognition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Test with video showing person at different angles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System performs detection and recognition accurately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Validate overall system functionality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System meets user expectations and needs</a:t>
                      </a:r>
                      <a:endParaRPr sz="2500"/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4" name="Google Shape;564;p42"/>
          <p:cNvSpPr txBox="1"/>
          <p:nvPr/>
        </p:nvSpPr>
        <p:spPr>
          <a:xfrm>
            <a:off x="6003588" y="473975"/>
            <a:ext cx="672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Evaluation Plan 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65" name="Google Shape;565;p42"/>
          <p:cNvSpPr/>
          <p:nvPr/>
        </p:nvSpPr>
        <p:spPr>
          <a:xfrm>
            <a:off x="-833454" y="-536196"/>
            <a:ext cx="3146535" cy="1905895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66" name="Google Shape;566;p42"/>
          <p:cNvGrpSpPr/>
          <p:nvPr/>
        </p:nvGrpSpPr>
        <p:grpSpPr>
          <a:xfrm>
            <a:off x="15258780" y="-2034227"/>
            <a:ext cx="3564209" cy="3564209"/>
            <a:chOff x="0" y="0"/>
            <a:chExt cx="812800" cy="812800"/>
          </a:xfrm>
        </p:grpSpPr>
        <p:sp>
          <p:nvSpPr>
            <p:cNvPr id="567" name="Google Shape;567;p4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42"/>
          <p:cNvGrpSpPr/>
          <p:nvPr/>
        </p:nvGrpSpPr>
        <p:grpSpPr>
          <a:xfrm>
            <a:off x="16255963" y="-3621335"/>
            <a:ext cx="4693026" cy="4788002"/>
            <a:chOff x="-131817" y="-268969"/>
            <a:chExt cx="812800" cy="829249"/>
          </a:xfrm>
        </p:grpSpPr>
        <p:sp>
          <p:nvSpPr>
            <p:cNvPr id="570" name="Google Shape;570;p42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2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42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73" name="Google Shape;573;p42"/>
          <p:cNvPicPr preferRelativeResize="0"/>
          <p:nvPr/>
        </p:nvPicPr>
        <p:blipFill rotWithShape="1">
          <a:blip r:embed="rId4">
            <a:alphaModFix/>
          </a:blip>
          <a:srcRect b="0" l="0" r="0" t="21574"/>
          <a:stretch/>
        </p:blipFill>
        <p:spPr>
          <a:xfrm>
            <a:off x="4124325" y="8999100"/>
            <a:ext cx="10140698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3"/>
          <p:cNvPicPr preferRelativeResize="0"/>
          <p:nvPr/>
        </p:nvPicPr>
        <p:blipFill rotWithShape="1">
          <a:blip r:embed="rId3">
            <a:alphaModFix/>
          </a:blip>
          <a:srcRect b="1684" l="1158" r="1499" t="1481"/>
          <a:stretch/>
        </p:blipFill>
        <p:spPr>
          <a:xfrm>
            <a:off x="2825496" y="1060704"/>
            <a:ext cx="12125475" cy="9063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50" y="2910550"/>
            <a:ext cx="11887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0125" y="3124200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0125" y="4758275"/>
            <a:ext cx="3714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1500" y="4654250"/>
            <a:ext cx="11887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65875" y="3114675"/>
            <a:ext cx="3714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4600" y="4739225"/>
            <a:ext cx="3714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3"/>
          <p:cNvSpPr txBox="1"/>
          <p:nvPr/>
        </p:nvSpPr>
        <p:spPr>
          <a:xfrm>
            <a:off x="6364224" y="301752"/>
            <a:ext cx="672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 Interface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86" name="Google Shape;586;p43"/>
          <p:cNvGrpSpPr/>
          <p:nvPr/>
        </p:nvGrpSpPr>
        <p:grpSpPr>
          <a:xfrm rot="9618408">
            <a:off x="17706628" y="7212662"/>
            <a:ext cx="3564194" cy="3564194"/>
            <a:chOff x="0" y="0"/>
            <a:chExt cx="812800" cy="812800"/>
          </a:xfrm>
        </p:grpSpPr>
        <p:sp>
          <p:nvSpPr>
            <p:cNvPr id="587" name="Google Shape;587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43"/>
          <p:cNvGrpSpPr/>
          <p:nvPr/>
        </p:nvGrpSpPr>
        <p:grpSpPr>
          <a:xfrm rot="9618416">
            <a:off x="15850109" y="6710755"/>
            <a:ext cx="4970215" cy="5120989"/>
            <a:chOff x="-131817" y="-268969"/>
            <a:chExt cx="860806" cy="886919"/>
          </a:xfrm>
        </p:grpSpPr>
        <p:sp>
          <p:nvSpPr>
            <p:cNvPr id="590" name="Google Shape;590;p43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3"/>
            <p:cNvSpPr txBox="1"/>
            <p:nvPr/>
          </p:nvSpPr>
          <p:spPr>
            <a:xfrm>
              <a:off x="68689" y="-8045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43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17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93" name="Google Shape;593;p43"/>
          <p:cNvGrpSpPr/>
          <p:nvPr/>
        </p:nvGrpSpPr>
        <p:grpSpPr>
          <a:xfrm>
            <a:off x="-2365705" y="-1883664"/>
            <a:ext cx="4319951" cy="4533458"/>
            <a:chOff x="-131817" y="-268969"/>
            <a:chExt cx="812800" cy="842447"/>
          </a:xfrm>
        </p:grpSpPr>
        <p:sp>
          <p:nvSpPr>
            <p:cNvPr id="594" name="Google Shape;594;p43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3"/>
            <p:cNvSpPr txBox="1"/>
            <p:nvPr/>
          </p:nvSpPr>
          <p:spPr>
            <a:xfrm>
              <a:off x="-55565" y="-124922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6" name="Google Shape;596;p43"/>
          <p:cNvPicPr preferRelativeResize="0"/>
          <p:nvPr/>
        </p:nvPicPr>
        <p:blipFill rotWithShape="1">
          <a:blip r:embed="rId8">
            <a:alphaModFix/>
          </a:blip>
          <a:srcRect b="0" l="0" r="0" t="27156"/>
          <a:stretch/>
        </p:blipFill>
        <p:spPr>
          <a:xfrm>
            <a:off x="4114800" y="9060650"/>
            <a:ext cx="10140698" cy="11247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43"/>
          <p:cNvGrpSpPr/>
          <p:nvPr/>
        </p:nvGrpSpPr>
        <p:grpSpPr>
          <a:xfrm>
            <a:off x="-457206" y="-643500"/>
            <a:ext cx="1286988" cy="1286988"/>
            <a:chOff x="0" y="0"/>
            <a:chExt cx="812800" cy="812800"/>
          </a:xfrm>
        </p:grpSpPr>
        <p:sp>
          <p:nvSpPr>
            <p:cNvPr id="598" name="Google Shape;598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6"/>
          <p:cNvGrpSpPr/>
          <p:nvPr/>
        </p:nvGrpSpPr>
        <p:grpSpPr>
          <a:xfrm>
            <a:off x="14517814" y="-460065"/>
            <a:ext cx="3964281" cy="11062470"/>
            <a:chOff x="0" y="-38100"/>
            <a:chExt cx="1044090" cy="2913572"/>
          </a:xfrm>
        </p:grpSpPr>
        <p:sp>
          <p:nvSpPr>
            <p:cNvPr id="182" name="Google Shape;182;p26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83" name="Google Shape;183;p26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26"/>
          <p:cNvSpPr txBox="1"/>
          <p:nvPr/>
        </p:nvSpPr>
        <p:spPr>
          <a:xfrm>
            <a:off x="3663160" y="1641132"/>
            <a:ext cx="67602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19" u="none" cap="none" strike="noStrike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Overview</a:t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 rot="5400000">
            <a:off x="2931510" y="326280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26"/>
          <p:cNvSpPr/>
          <p:nvPr/>
        </p:nvSpPr>
        <p:spPr>
          <a:xfrm>
            <a:off x="11796731" y="447246"/>
            <a:ext cx="5972616" cy="9392508"/>
          </a:xfrm>
          <a:custGeom>
            <a:rect b="b" l="l" r="r" t="t"/>
            <a:pathLst>
              <a:path extrusionOk="0"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386" r="-2386" t="0"/>
            </a:stretch>
          </a:blipFill>
          <a:ln>
            <a:noFill/>
          </a:ln>
        </p:spPr>
      </p:sp>
      <p:sp>
        <p:nvSpPr>
          <p:cNvPr id="187" name="Google Shape;187;p26"/>
          <p:cNvSpPr txBox="1"/>
          <p:nvPr/>
        </p:nvSpPr>
        <p:spPr>
          <a:xfrm>
            <a:off x="3682235" y="3187577"/>
            <a:ext cx="3773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8502224" y="3187577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189" name="Google Shape;189;p26"/>
          <p:cNvSpPr/>
          <p:nvPr/>
        </p:nvSpPr>
        <p:spPr>
          <a:xfrm rot="5400000">
            <a:off x="2931510" y="3888309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6"/>
          <p:cNvSpPr txBox="1"/>
          <p:nvPr/>
        </p:nvSpPr>
        <p:spPr>
          <a:xfrm>
            <a:off x="3682235" y="3813084"/>
            <a:ext cx="4143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8502224" y="3813084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 rot="5400000">
            <a:off x="2931510" y="4513546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6"/>
          <p:cNvSpPr txBox="1"/>
          <p:nvPr/>
        </p:nvSpPr>
        <p:spPr>
          <a:xfrm>
            <a:off x="3682235" y="4438321"/>
            <a:ext cx="4652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System Workflow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8502224" y="4438321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 rot="5400000">
            <a:off x="2931510" y="5139053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6"/>
          <p:cNvSpPr txBox="1"/>
          <p:nvPr/>
        </p:nvSpPr>
        <p:spPr>
          <a:xfrm>
            <a:off x="3682235" y="5063828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Yolo</a:t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7825225" y="5063825"/>
            <a:ext cx="1338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6-09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rot="5400000">
            <a:off x="2931510" y="5764290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6"/>
          <p:cNvSpPr txBox="1"/>
          <p:nvPr/>
        </p:nvSpPr>
        <p:spPr>
          <a:xfrm>
            <a:off x="3682235" y="5689065"/>
            <a:ext cx="4579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FaceNet</a:t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7917076" y="5689075"/>
            <a:ext cx="1245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10-11</a:t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 rot="5400000">
            <a:off x="2931510" y="6389797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26"/>
          <p:cNvSpPr txBox="1"/>
          <p:nvPr/>
        </p:nvSpPr>
        <p:spPr>
          <a:xfrm>
            <a:off x="3682225" y="6314575"/>
            <a:ext cx="5235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Architecture &amp; Diagrams</a:t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8261925" y="6314575"/>
            <a:ext cx="9012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12-14</a:t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 rot="5400000">
            <a:off x="2931510" y="7030959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26"/>
          <p:cNvSpPr txBox="1"/>
          <p:nvPr/>
        </p:nvSpPr>
        <p:spPr>
          <a:xfrm>
            <a:off x="3682235" y="6955733"/>
            <a:ext cx="4579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Expected </a:t>
            </a: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8262025" y="6955725"/>
            <a:ext cx="9012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 rot="5400000">
            <a:off x="2931510" y="7656465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6"/>
          <p:cNvSpPr txBox="1"/>
          <p:nvPr/>
        </p:nvSpPr>
        <p:spPr>
          <a:xfrm>
            <a:off x="3682235" y="7581240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Evaluation Plan </a:t>
            </a:r>
            <a:endParaRPr sz="28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8502224" y="7581240"/>
            <a:ext cx="660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 rot="5400000">
            <a:off x="2931498" y="8328390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6"/>
          <p:cNvSpPr txBox="1"/>
          <p:nvPr/>
        </p:nvSpPr>
        <p:spPr>
          <a:xfrm>
            <a:off x="3682222" y="8253165"/>
            <a:ext cx="4397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GUI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7917202" y="8253175"/>
            <a:ext cx="1245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17-19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-2875687" y="-2046213"/>
            <a:ext cx="4693920" cy="469392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00">
            <a:solidFill>
              <a:srgbClr val="145D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5">
            <a:alphaModFix/>
          </a:blip>
          <a:srcRect b="0" l="0" r="0" t="22456"/>
          <a:stretch/>
        </p:blipFill>
        <p:spPr>
          <a:xfrm>
            <a:off x="2284825" y="9366853"/>
            <a:ext cx="10137825" cy="11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000" y="1060704"/>
            <a:ext cx="12124944" cy="90617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5" name="Google Shape;6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825" y="2764350"/>
            <a:ext cx="4758275" cy="47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4"/>
          <p:cNvSpPr txBox="1"/>
          <p:nvPr/>
        </p:nvSpPr>
        <p:spPr>
          <a:xfrm>
            <a:off x="7094688" y="6950975"/>
            <a:ext cx="672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Analyzing..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07" name="Google Shape;607;p44"/>
          <p:cNvSpPr txBox="1"/>
          <p:nvPr/>
        </p:nvSpPr>
        <p:spPr>
          <a:xfrm>
            <a:off x="6364224" y="297375"/>
            <a:ext cx="6723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 Interface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08" name="Google Shape;608;p44"/>
          <p:cNvGrpSpPr/>
          <p:nvPr/>
        </p:nvGrpSpPr>
        <p:grpSpPr>
          <a:xfrm>
            <a:off x="-3027900" y="7714056"/>
            <a:ext cx="3280867" cy="3321832"/>
            <a:chOff x="0" y="0"/>
            <a:chExt cx="812800" cy="812800"/>
          </a:xfrm>
        </p:grpSpPr>
        <p:sp>
          <p:nvSpPr>
            <p:cNvPr id="609" name="Google Shape;609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44"/>
          <p:cNvGrpSpPr/>
          <p:nvPr/>
        </p:nvGrpSpPr>
        <p:grpSpPr>
          <a:xfrm>
            <a:off x="-2589555" y="7108239"/>
            <a:ext cx="4319951" cy="4533458"/>
            <a:chOff x="-131817" y="-268969"/>
            <a:chExt cx="812800" cy="842447"/>
          </a:xfrm>
        </p:grpSpPr>
        <p:sp>
          <p:nvSpPr>
            <p:cNvPr id="612" name="Google Shape;612;p44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4"/>
            <p:cNvSpPr txBox="1"/>
            <p:nvPr/>
          </p:nvSpPr>
          <p:spPr>
            <a:xfrm>
              <a:off x="-55565" y="-124922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44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18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15" name="Google Shape;615;p44"/>
          <p:cNvGrpSpPr/>
          <p:nvPr/>
        </p:nvGrpSpPr>
        <p:grpSpPr>
          <a:xfrm>
            <a:off x="16517595" y="-1883386"/>
            <a:ext cx="4319951" cy="4533458"/>
            <a:chOff x="-131817" y="-268969"/>
            <a:chExt cx="812800" cy="842447"/>
          </a:xfrm>
        </p:grpSpPr>
        <p:sp>
          <p:nvSpPr>
            <p:cNvPr id="616" name="Google Shape;616;p44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4"/>
            <p:cNvSpPr txBox="1"/>
            <p:nvPr/>
          </p:nvSpPr>
          <p:spPr>
            <a:xfrm>
              <a:off x="-55565" y="-124922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8" name="Google Shape;618;p44"/>
          <p:cNvPicPr preferRelativeResize="0"/>
          <p:nvPr/>
        </p:nvPicPr>
        <p:blipFill rotWithShape="1">
          <a:blip r:embed="rId5">
            <a:alphaModFix/>
          </a:blip>
          <a:srcRect b="0" l="0" r="0" t="27156"/>
          <a:stretch/>
        </p:blipFill>
        <p:spPr>
          <a:xfrm>
            <a:off x="4114800" y="9060650"/>
            <a:ext cx="10140698" cy="11247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44"/>
          <p:cNvGrpSpPr/>
          <p:nvPr/>
        </p:nvGrpSpPr>
        <p:grpSpPr>
          <a:xfrm>
            <a:off x="17783170" y="-524450"/>
            <a:ext cx="1286988" cy="1286988"/>
            <a:chOff x="0" y="0"/>
            <a:chExt cx="812800" cy="812800"/>
          </a:xfrm>
        </p:grpSpPr>
        <p:sp>
          <p:nvSpPr>
            <p:cNvPr id="620" name="Google Shape;620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496" y="1057138"/>
            <a:ext cx="12124944" cy="90617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4">
            <a:alphaModFix/>
          </a:blip>
          <a:srcRect b="0" l="1171" r="1171" t="0"/>
          <a:stretch/>
        </p:blipFill>
        <p:spPr>
          <a:xfrm>
            <a:off x="9347575" y="6117175"/>
            <a:ext cx="4474250" cy="343612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5"/>
          <p:cNvSpPr txBox="1"/>
          <p:nvPr/>
        </p:nvSpPr>
        <p:spPr>
          <a:xfrm>
            <a:off x="6364224" y="297375"/>
            <a:ext cx="6723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 Interface</a:t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29" name="Google Shape;629;p45"/>
          <p:cNvGrpSpPr/>
          <p:nvPr/>
        </p:nvGrpSpPr>
        <p:grpSpPr>
          <a:xfrm rot="6673277">
            <a:off x="17099150" y="-2070389"/>
            <a:ext cx="3564258" cy="3564258"/>
            <a:chOff x="0" y="0"/>
            <a:chExt cx="812800" cy="812800"/>
          </a:xfrm>
        </p:grpSpPr>
        <p:sp>
          <p:nvSpPr>
            <p:cNvPr id="630" name="Google Shape;630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45"/>
          <p:cNvGrpSpPr/>
          <p:nvPr/>
        </p:nvGrpSpPr>
        <p:grpSpPr>
          <a:xfrm rot="6673224">
            <a:off x="16158160" y="-1750289"/>
            <a:ext cx="4693025" cy="4864202"/>
            <a:chOff x="-131817" y="-268969"/>
            <a:chExt cx="812800" cy="842447"/>
          </a:xfrm>
        </p:grpSpPr>
        <p:sp>
          <p:nvSpPr>
            <p:cNvPr id="633" name="Google Shape;633;p45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5"/>
            <p:cNvSpPr txBox="1"/>
            <p:nvPr/>
          </p:nvSpPr>
          <p:spPr>
            <a:xfrm>
              <a:off x="-55565" y="-124922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5" name="Google Shape;635;p45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6"/>
          <p:cNvSpPr txBox="1"/>
          <p:nvPr/>
        </p:nvSpPr>
        <p:spPr>
          <a:xfrm>
            <a:off x="4734141" y="3943451"/>
            <a:ext cx="88197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364" u="none" cap="none" strike="noStrike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YOU!</a:t>
            </a:r>
            <a:endParaRPr/>
          </a:p>
        </p:txBody>
      </p:sp>
      <p:grpSp>
        <p:nvGrpSpPr>
          <p:cNvPr id="641" name="Google Shape;641;p46"/>
          <p:cNvGrpSpPr/>
          <p:nvPr/>
        </p:nvGrpSpPr>
        <p:grpSpPr>
          <a:xfrm>
            <a:off x="12398912" y="-144661"/>
            <a:ext cx="5889088" cy="901620"/>
            <a:chOff x="0" y="-38100"/>
            <a:chExt cx="1551036" cy="237464"/>
          </a:xfrm>
        </p:grpSpPr>
        <p:sp>
          <p:nvSpPr>
            <p:cNvPr id="642" name="Google Shape;642;p46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643" name="Google Shape;643;p46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4" name="Google Shape;644;p46"/>
          <p:cNvGrpSpPr/>
          <p:nvPr/>
        </p:nvGrpSpPr>
        <p:grpSpPr>
          <a:xfrm>
            <a:off x="12398912" y="9385380"/>
            <a:ext cx="5889088" cy="901620"/>
            <a:chOff x="0" y="-38100"/>
            <a:chExt cx="1551036" cy="237464"/>
          </a:xfrm>
        </p:grpSpPr>
        <p:sp>
          <p:nvSpPr>
            <p:cNvPr id="645" name="Google Shape;645;p46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646" name="Google Shape;646;p46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46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8" name="Google Shape;648;p46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7"/>
          <p:cNvGrpSpPr/>
          <p:nvPr/>
        </p:nvGrpSpPr>
        <p:grpSpPr>
          <a:xfrm>
            <a:off x="3367550" y="2445900"/>
            <a:ext cx="11552961" cy="6352167"/>
            <a:chOff x="0" y="-38100"/>
            <a:chExt cx="3042735" cy="1382860"/>
          </a:xfrm>
        </p:grpSpPr>
        <p:sp>
          <p:nvSpPr>
            <p:cNvPr id="221" name="Google Shape;221;p27"/>
            <p:cNvSpPr/>
            <p:nvPr/>
          </p:nvSpPr>
          <p:spPr>
            <a:xfrm>
              <a:off x="0" y="0"/>
              <a:ext cx="3042735" cy="1344760"/>
            </a:xfrm>
            <a:custGeom>
              <a:rect b="b" l="l" r="r" t="t"/>
              <a:pathLst>
                <a:path extrusionOk="0"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22" name="Google Shape;222;p27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27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5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</a:t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3896750" y="4236474"/>
            <a:ext cx="104946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High demand for accurate person identification in videos.</a:t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Increased Need Post-October 7</a:t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No free, user-friendly video analysis system available.</a:t>
            </a: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6" name="Google Shape;226;p27"/>
          <p:cNvGrpSpPr/>
          <p:nvPr/>
        </p:nvGrpSpPr>
        <p:grpSpPr>
          <a:xfrm>
            <a:off x="14920530" y="-1498452"/>
            <a:ext cx="3564209" cy="3564209"/>
            <a:chOff x="0" y="0"/>
            <a:chExt cx="812800" cy="812800"/>
          </a:xfrm>
        </p:grpSpPr>
        <p:sp>
          <p:nvSpPr>
            <p:cNvPr id="227" name="Google Shape;227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27"/>
          <p:cNvGrpSpPr/>
          <p:nvPr/>
        </p:nvGrpSpPr>
        <p:grpSpPr>
          <a:xfrm>
            <a:off x="15909113" y="-2048256"/>
            <a:ext cx="4693026" cy="4788002"/>
            <a:chOff x="-131817" y="-268969"/>
            <a:chExt cx="812800" cy="829249"/>
          </a:xfrm>
        </p:grpSpPr>
        <p:sp>
          <p:nvSpPr>
            <p:cNvPr id="230" name="Google Shape;230;p27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7"/>
          <p:cNvGrpSpPr/>
          <p:nvPr/>
        </p:nvGrpSpPr>
        <p:grpSpPr>
          <a:xfrm>
            <a:off x="-2816220" y="7821748"/>
            <a:ext cx="3564209" cy="3564209"/>
            <a:chOff x="0" y="0"/>
            <a:chExt cx="812800" cy="812800"/>
          </a:xfrm>
        </p:grpSpPr>
        <p:sp>
          <p:nvSpPr>
            <p:cNvPr id="233" name="Google Shape;233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-2340012" y="7171740"/>
            <a:ext cx="4693026" cy="4864202"/>
            <a:chOff x="-131817" y="-268969"/>
            <a:chExt cx="812800" cy="842447"/>
          </a:xfrm>
        </p:grpSpPr>
        <p:sp>
          <p:nvSpPr>
            <p:cNvPr id="236" name="Google Shape;236;p27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 txBox="1"/>
            <p:nvPr/>
          </p:nvSpPr>
          <p:spPr>
            <a:xfrm>
              <a:off x="-55565" y="-124922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7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0" l="0" r="0" t="22456"/>
          <a:stretch/>
        </p:blipFill>
        <p:spPr>
          <a:xfrm>
            <a:off x="4192263" y="9041515"/>
            <a:ext cx="10137825" cy="11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>
            <a:off x="-262946" y="5448799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5" name="Google Shape;245;p28"/>
          <p:cNvGrpSpPr/>
          <p:nvPr/>
        </p:nvGrpSpPr>
        <p:grpSpPr>
          <a:xfrm>
            <a:off x="457875" y="2891286"/>
            <a:ext cx="4114288" cy="1901932"/>
            <a:chOff x="-1" y="659418"/>
            <a:chExt cx="1554321" cy="710100"/>
          </a:xfrm>
        </p:grpSpPr>
        <p:sp>
          <p:nvSpPr>
            <p:cNvPr id="246" name="Google Shape;246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-2123887" y="-2346523"/>
            <a:ext cx="4693026" cy="4693026"/>
            <a:chOff x="0" y="0"/>
            <a:chExt cx="812800" cy="812800"/>
          </a:xfrm>
        </p:grpSpPr>
        <p:sp>
          <p:nvSpPr>
            <p:cNvPr id="249" name="Google Shape;249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252" name="Google Shape;252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28"/>
          <p:cNvSpPr txBox="1"/>
          <p:nvPr/>
        </p:nvSpPr>
        <p:spPr>
          <a:xfrm>
            <a:off x="5418850" y="510126"/>
            <a:ext cx="74538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54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Proposed Solution </a:t>
            </a:r>
            <a:endParaRPr b="1" sz="54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707850" y="3254601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Object Detection</a:t>
            </a:r>
            <a:endParaRPr sz="2800"/>
          </a:p>
        </p:txBody>
      </p:sp>
      <p:sp>
        <p:nvSpPr>
          <p:cNvPr id="256" name="Google Shape;256;p28"/>
          <p:cNvSpPr/>
          <p:nvPr/>
        </p:nvSpPr>
        <p:spPr>
          <a:xfrm>
            <a:off x="4096179" y="6390049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7" name="Google Shape;257;p28"/>
          <p:cNvGrpSpPr/>
          <p:nvPr/>
        </p:nvGrpSpPr>
        <p:grpSpPr>
          <a:xfrm>
            <a:off x="4817000" y="3680112"/>
            <a:ext cx="4114288" cy="1901932"/>
            <a:chOff x="-1" y="659418"/>
            <a:chExt cx="1554321" cy="710100"/>
          </a:xfrm>
        </p:grpSpPr>
        <p:sp>
          <p:nvSpPr>
            <p:cNvPr id="258" name="Google Shape;258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8"/>
          <p:cNvSpPr txBox="1"/>
          <p:nvPr/>
        </p:nvSpPr>
        <p:spPr>
          <a:xfrm>
            <a:off x="5066975" y="4152726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Facial Recognition </a:t>
            </a: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/>
          </a:p>
        </p:txBody>
      </p:sp>
      <p:sp>
        <p:nvSpPr>
          <p:cNvPr id="261" name="Google Shape;261;p28"/>
          <p:cNvSpPr/>
          <p:nvPr/>
        </p:nvSpPr>
        <p:spPr>
          <a:xfrm>
            <a:off x="8556854" y="7192224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2" name="Google Shape;262;p28"/>
          <p:cNvGrpSpPr/>
          <p:nvPr/>
        </p:nvGrpSpPr>
        <p:grpSpPr>
          <a:xfrm>
            <a:off x="9301800" y="4406143"/>
            <a:ext cx="4114288" cy="1901932"/>
            <a:chOff x="-1" y="659418"/>
            <a:chExt cx="1554321" cy="710100"/>
          </a:xfrm>
        </p:grpSpPr>
        <p:sp>
          <p:nvSpPr>
            <p:cNvPr id="263" name="Google Shape;263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8"/>
          <p:cNvSpPr txBox="1"/>
          <p:nvPr/>
        </p:nvSpPr>
        <p:spPr>
          <a:xfrm>
            <a:off x="9222850" y="4769426"/>
            <a:ext cx="411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Integrate</a:t>
            </a:r>
            <a:b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YOLO and FaceNet</a:t>
            </a:r>
            <a:endParaRPr sz="2800"/>
          </a:p>
        </p:txBody>
      </p:sp>
      <p:sp>
        <p:nvSpPr>
          <p:cNvPr id="266" name="Google Shape;266;p28"/>
          <p:cNvSpPr txBox="1"/>
          <p:nvPr/>
        </p:nvSpPr>
        <p:spPr>
          <a:xfrm>
            <a:off x="8972874" y="4555500"/>
            <a:ext cx="38643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67" name="Google Shape;267;p28"/>
          <p:cNvSpPr/>
          <p:nvPr/>
        </p:nvSpPr>
        <p:spPr>
          <a:xfrm>
            <a:off x="13265900" y="7543789"/>
            <a:ext cx="5841799" cy="1387390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8" name="Google Shape;268;p28"/>
          <p:cNvGrpSpPr/>
          <p:nvPr/>
        </p:nvGrpSpPr>
        <p:grpSpPr>
          <a:xfrm>
            <a:off x="13786600" y="5186405"/>
            <a:ext cx="4114288" cy="1902003"/>
            <a:chOff x="-1" y="659418"/>
            <a:chExt cx="1554321" cy="710100"/>
          </a:xfrm>
        </p:grpSpPr>
        <p:sp>
          <p:nvSpPr>
            <p:cNvPr id="269" name="Google Shape;269;p28"/>
            <p:cNvSpPr/>
            <p:nvPr/>
          </p:nvSpPr>
          <p:spPr>
            <a:xfrm>
              <a:off x="-1" y="660509"/>
              <a:ext cx="1554321" cy="708646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 txBox="1"/>
            <p:nvPr/>
          </p:nvSpPr>
          <p:spPr>
            <a:xfrm>
              <a:off x="-1" y="659418"/>
              <a:ext cx="1554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8"/>
          <p:cNvSpPr txBox="1"/>
          <p:nvPr/>
        </p:nvSpPr>
        <p:spPr>
          <a:xfrm>
            <a:off x="13786600" y="5544001"/>
            <a:ext cx="3864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User-Friendly Interface</a:t>
            </a:r>
            <a:endParaRPr sz="2800"/>
          </a:p>
        </p:txBody>
      </p:sp>
      <p:sp>
        <p:nvSpPr>
          <p:cNvPr id="272" name="Google Shape;272;p28"/>
          <p:cNvSpPr txBox="1"/>
          <p:nvPr/>
        </p:nvSpPr>
        <p:spPr>
          <a:xfrm>
            <a:off x="13786595" y="5107200"/>
            <a:ext cx="386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73" name="Google Shape;273;p28"/>
          <p:cNvSpPr/>
          <p:nvPr/>
        </p:nvSpPr>
        <p:spPr>
          <a:xfrm flipH="1" rot="10800000">
            <a:off x="3805275" y="4390200"/>
            <a:ext cx="991500" cy="1153800"/>
          </a:xfrm>
          <a:prstGeom prst="bentArrow">
            <a:avLst>
              <a:gd fmla="val 25000" name="adj1"/>
              <a:gd fmla="val 25000" name="adj2"/>
              <a:gd fmla="val 25000" name="adj3"/>
              <a:gd fmla="val 59082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8"/>
          <p:cNvSpPr/>
          <p:nvPr/>
        </p:nvSpPr>
        <p:spPr>
          <a:xfrm flipH="1" rot="10800000">
            <a:off x="8239600" y="5157050"/>
            <a:ext cx="991500" cy="1153800"/>
          </a:xfrm>
          <a:prstGeom prst="bentArrow">
            <a:avLst>
              <a:gd fmla="val 25000" name="adj1"/>
              <a:gd fmla="val 25000" name="adj2"/>
              <a:gd fmla="val 25000" name="adj3"/>
              <a:gd fmla="val 59082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/>
          <p:nvPr/>
        </p:nvSpPr>
        <p:spPr>
          <a:xfrm flipH="1" rot="10800000">
            <a:off x="12676300" y="5921125"/>
            <a:ext cx="991500" cy="1153800"/>
          </a:xfrm>
          <a:prstGeom prst="bentArrow">
            <a:avLst>
              <a:gd fmla="val 25000" name="adj1"/>
              <a:gd fmla="val 25000" name="adj2"/>
              <a:gd fmla="val 25000" name="adj3"/>
              <a:gd fmla="val 59082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7" name="Google Shape;277;p28"/>
          <p:cNvPicPr preferRelativeResize="0"/>
          <p:nvPr/>
        </p:nvPicPr>
        <p:blipFill rotWithShape="1">
          <a:blip r:embed="rId4">
            <a:alphaModFix/>
          </a:blip>
          <a:srcRect b="0" l="0" r="0" t="25628"/>
          <a:stretch/>
        </p:blipFill>
        <p:spPr>
          <a:xfrm>
            <a:off x="4190838" y="9041512"/>
            <a:ext cx="10140698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/>
          <p:nvPr/>
        </p:nvSpPr>
        <p:spPr>
          <a:xfrm>
            <a:off x="682525" y="3851076"/>
            <a:ext cx="3864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YOLO Model</a:t>
            </a:r>
            <a:endParaRPr b="1" sz="2800">
              <a:solidFill>
                <a:srgbClr val="051D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9" name="Google Shape;279;p28"/>
          <p:cNvSpPr txBox="1"/>
          <p:nvPr/>
        </p:nvSpPr>
        <p:spPr>
          <a:xfrm>
            <a:off x="5004825" y="4583826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Using FaceNet Model  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9"/>
          <p:cNvGrpSpPr/>
          <p:nvPr/>
        </p:nvGrpSpPr>
        <p:grpSpPr>
          <a:xfrm>
            <a:off x="15573718" y="7940477"/>
            <a:ext cx="4693026" cy="4693026"/>
            <a:chOff x="0" y="0"/>
            <a:chExt cx="812800" cy="812800"/>
          </a:xfrm>
        </p:grpSpPr>
        <p:sp>
          <p:nvSpPr>
            <p:cNvPr id="285" name="Google Shape;285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29"/>
          <p:cNvSpPr txBox="1"/>
          <p:nvPr/>
        </p:nvSpPr>
        <p:spPr>
          <a:xfrm>
            <a:off x="5292800" y="662626"/>
            <a:ext cx="7453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Architecture</a:t>
            </a:r>
            <a:endParaRPr/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50" y="0"/>
            <a:ext cx="11679775" cy="88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/>
          <p:nvPr/>
        </p:nvSpPr>
        <p:spPr>
          <a:xfrm>
            <a:off x="-1188975" y="3870376"/>
            <a:ext cx="74538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System</a:t>
            </a:r>
            <a:endParaRPr b="1" sz="6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108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Workflow</a:t>
            </a:r>
            <a:endParaRPr b="1" sz="6108">
              <a:solidFill>
                <a:srgbClr val="FDFDF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84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b="1" lang="en-US" sz="47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5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91" name="Google Shape;291;p29"/>
          <p:cNvGrpSpPr/>
          <p:nvPr/>
        </p:nvGrpSpPr>
        <p:grpSpPr>
          <a:xfrm>
            <a:off x="-2160063" y="-152412"/>
            <a:ext cx="5889129" cy="902143"/>
            <a:chOff x="0" y="-38100"/>
            <a:chExt cx="1551036" cy="237600"/>
          </a:xfrm>
        </p:grpSpPr>
        <p:sp>
          <p:nvSpPr>
            <p:cNvPr id="292" name="Google Shape;292;p29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293" name="Google Shape;293;p29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4" name="Google Shape;294;p29"/>
          <p:cNvPicPr preferRelativeResize="0"/>
          <p:nvPr/>
        </p:nvPicPr>
        <p:blipFill rotWithShape="1">
          <a:blip r:embed="rId4">
            <a:alphaModFix/>
          </a:blip>
          <a:srcRect b="0" l="0" r="0" t="25451"/>
          <a:stretch/>
        </p:blipFill>
        <p:spPr>
          <a:xfrm>
            <a:off x="4190838" y="9041512"/>
            <a:ext cx="10140698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 rotWithShape="1">
          <a:blip r:embed="rId5">
            <a:alphaModFix/>
          </a:blip>
          <a:srcRect b="0" l="1171" r="1171" t="0"/>
          <a:stretch/>
        </p:blipFill>
        <p:spPr>
          <a:xfrm>
            <a:off x="4175692" y="0"/>
            <a:ext cx="446488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 rotWithShape="1">
          <a:blip r:embed="rId6">
            <a:alphaModFix/>
          </a:blip>
          <a:srcRect b="0" l="0" r="3984" t="0"/>
          <a:stretch/>
        </p:blipFill>
        <p:spPr>
          <a:xfrm>
            <a:off x="9422500" y="227625"/>
            <a:ext cx="11340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91013" y="322878"/>
            <a:ext cx="1638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09500" y="1569653"/>
            <a:ext cx="12287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 rotWithShape="1">
          <a:blip r:embed="rId6">
            <a:alphaModFix/>
          </a:blip>
          <a:srcRect b="0" l="0" r="3984" t="0"/>
          <a:stretch/>
        </p:blipFill>
        <p:spPr>
          <a:xfrm>
            <a:off x="8083000" y="227626"/>
            <a:ext cx="2473500" cy="236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9"/>
          <p:cNvSpPr txBox="1"/>
          <p:nvPr/>
        </p:nvSpPr>
        <p:spPr>
          <a:xfrm>
            <a:off x="16339585" y="3066889"/>
            <a:ext cx="3773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3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Yolo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16009494" y="7256275"/>
            <a:ext cx="1397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3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FaceNet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0"/>
          <p:cNvGrpSpPr/>
          <p:nvPr/>
        </p:nvGrpSpPr>
        <p:grpSpPr>
          <a:xfrm>
            <a:off x="12398912" y="-144662"/>
            <a:ext cx="5889129" cy="902143"/>
            <a:chOff x="0" y="-38100"/>
            <a:chExt cx="1551036" cy="237600"/>
          </a:xfrm>
        </p:grpSpPr>
        <p:sp>
          <p:nvSpPr>
            <p:cNvPr id="307" name="Google Shape;307;p30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308" name="Google Shape;308;p30"/>
            <p:cNvSpPr txBox="1"/>
            <p:nvPr/>
          </p:nvSpPr>
          <p:spPr>
            <a:xfrm>
              <a:off x="0" y="-38100"/>
              <a:ext cx="1551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30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30"/>
          <p:cNvSpPr txBox="1"/>
          <p:nvPr/>
        </p:nvSpPr>
        <p:spPr>
          <a:xfrm>
            <a:off x="1518345" y="2273750"/>
            <a:ext cx="415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</a:t>
            </a:r>
            <a:endParaRPr/>
          </a:p>
        </p:txBody>
      </p:sp>
      <p:sp>
        <p:nvSpPr>
          <p:cNvPr id="311" name="Google Shape;311;p30"/>
          <p:cNvSpPr txBox="1"/>
          <p:nvPr/>
        </p:nvSpPr>
        <p:spPr>
          <a:xfrm>
            <a:off x="1518345" y="3122239"/>
            <a:ext cx="84147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You Only Look Once </a:t>
            </a:r>
            <a:b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Real-time object detection system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Single convolutional neural network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5228" y="2273750"/>
            <a:ext cx="8433322" cy="5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9" y="95505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06</a:t>
            </a:r>
            <a:endParaRPr b="1" sz="47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314" name="Google Shape;314;p30"/>
          <p:cNvGrpSpPr/>
          <p:nvPr/>
        </p:nvGrpSpPr>
        <p:grpSpPr>
          <a:xfrm>
            <a:off x="-2762187" y="-2377440"/>
            <a:ext cx="4693026" cy="4788002"/>
            <a:chOff x="-131817" y="-268969"/>
            <a:chExt cx="812800" cy="829249"/>
          </a:xfrm>
        </p:grpSpPr>
        <p:sp>
          <p:nvSpPr>
            <p:cNvPr id="315" name="Google Shape;315;p30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7" name="Google Shape;317;p30"/>
          <p:cNvPicPr preferRelativeResize="0"/>
          <p:nvPr/>
        </p:nvPicPr>
        <p:blipFill rotWithShape="1">
          <a:blip r:embed="rId5">
            <a:alphaModFix/>
          </a:blip>
          <a:srcRect b="0" l="0" r="0" t="28078"/>
          <a:stretch/>
        </p:blipFill>
        <p:spPr>
          <a:xfrm>
            <a:off x="4157650" y="9048053"/>
            <a:ext cx="10140698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1560350" y="2036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19" name="Google Shape;319;p30"/>
          <p:cNvSpPr txBox="1"/>
          <p:nvPr/>
        </p:nvSpPr>
        <p:spPr>
          <a:xfrm>
            <a:off x="1484150" y="4170447"/>
            <a:ext cx="8414700" cy="3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Divides the input image into a grid system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Each cell in the grid is responsible for detecting objects within itself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Predicts bounding boxes and class probabilities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2905" lvl="0" marL="91440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430"/>
              <a:buFont typeface="Poppins"/>
              <a:buChar char="●"/>
            </a:pPr>
            <a:r>
              <a:rPr lang="en-US" sz="24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Non-Maximum Suppression. </a:t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4025" y="4268800"/>
            <a:ext cx="8084024" cy="188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75" y="-9082"/>
            <a:ext cx="18288000" cy="103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/>
        </p:nvSpPr>
        <p:spPr>
          <a:xfrm>
            <a:off x="8761500" y="912175"/>
            <a:ext cx="685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 V8 Architecture</a:t>
            </a:r>
            <a:endParaRPr/>
          </a:p>
        </p:txBody>
      </p:sp>
      <p:grpSp>
        <p:nvGrpSpPr>
          <p:cNvPr id="327" name="Google Shape;327;p31"/>
          <p:cNvGrpSpPr/>
          <p:nvPr/>
        </p:nvGrpSpPr>
        <p:grpSpPr>
          <a:xfrm>
            <a:off x="16010713" y="-2378510"/>
            <a:ext cx="4693026" cy="4788002"/>
            <a:chOff x="-131817" y="-268969"/>
            <a:chExt cx="812800" cy="829249"/>
          </a:xfrm>
        </p:grpSpPr>
        <p:sp>
          <p:nvSpPr>
            <p:cNvPr id="328" name="Google Shape;328;p31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31"/>
          <p:cNvGrpSpPr/>
          <p:nvPr/>
        </p:nvGrpSpPr>
        <p:grpSpPr>
          <a:xfrm>
            <a:off x="16010730" y="-2094527"/>
            <a:ext cx="3564209" cy="3564209"/>
            <a:chOff x="0" y="0"/>
            <a:chExt cx="812800" cy="812800"/>
          </a:xfrm>
        </p:grpSpPr>
        <p:sp>
          <p:nvSpPr>
            <p:cNvPr id="331" name="Google Shape;331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1"/>
          <p:cNvSpPr txBox="1"/>
          <p:nvPr/>
        </p:nvSpPr>
        <p:spPr>
          <a:xfrm>
            <a:off x="-77523" y="9600501"/>
            <a:ext cx="924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84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b="1" sz="4084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3387475" y="121575"/>
            <a:ext cx="4051500" cy="100347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7424875" y="2885175"/>
            <a:ext cx="10397700" cy="72711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7438975" y="2781575"/>
            <a:ext cx="5389200" cy="620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As we go Deeper</a:t>
            </a:r>
            <a:endParaRPr b="1"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  Image Size 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Maps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Scales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1"/>
          <p:cNvSpPr/>
          <p:nvPr/>
        </p:nvSpPr>
        <p:spPr>
          <a:xfrm rot="10800000">
            <a:off x="11047525" y="4915925"/>
            <a:ext cx="252600" cy="862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11809525" y="6043950"/>
            <a:ext cx="252600" cy="862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75" y="-9082"/>
            <a:ext cx="18288000" cy="103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/>
        </p:nvSpPr>
        <p:spPr>
          <a:xfrm>
            <a:off x="8761500" y="912175"/>
            <a:ext cx="685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</a:t>
            </a: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V8 Architecture</a:t>
            </a:r>
            <a:endParaRPr/>
          </a:p>
        </p:txBody>
      </p:sp>
      <p:grpSp>
        <p:nvGrpSpPr>
          <p:cNvPr id="345" name="Google Shape;345;p32"/>
          <p:cNvGrpSpPr/>
          <p:nvPr/>
        </p:nvGrpSpPr>
        <p:grpSpPr>
          <a:xfrm>
            <a:off x="16010713" y="-2378510"/>
            <a:ext cx="4693026" cy="4788002"/>
            <a:chOff x="-131817" y="-268969"/>
            <a:chExt cx="812800" cy="829249"/>
          </a:xfrm>
        </p:grpSpPr>
        <p:sp>
          <p:nvSpPr>
            <p:cNvPr id="346" name="Google Shape;346;p32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32"/>
          <p:cNvGrpSpPr/>
          <p:nvPr/>
        </p:nvGrpSpPr>
        <p:grpSpPr>
          <a:xfrm>
            <a:off x="16010730" y="-2094527"/>
            <a:ext cx="3564209" cy="3564209"/>
            <a:chOff x="0" y="0"/>
            <a:chExt cx="812800" cy="812800"/>
          </a:xfrm>
        </p:grpSpPr>
        <p:sp>
          <p:nvSpPr>
            <p:cNvPr id="349" name="Google Shape;349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2"/>
          <p:cNvSpPr/>
          <p:nvPr/>
        </p:nvSpPr>
        <p:spPr>
          <a:xfrm>
            <a:off x="-60300" y="126150"/>
            <a:ext cx="3478200" cy="100347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7424875" y="2885175"/>
            <a:ext cx="10397700" cy="72711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-60298" y="9532351"/>
            <a:ext cx="924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b="1" sz="40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54" name="Google Shape;354;p32"/>
          <p:cNvSpPr/>
          <p:nvPr/>
        </p:nvSpPr>
        <p:spPr>
          <a:xfrm>
            <a:off x="3555600" y="557475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3555600" y="22073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3555600" y="37685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7056375" y="160487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FPN</a:t>
            </a:r>
            <a:endParaRPr sz="600">
              <a:solidFill>
                <a:srgbClr val="FF0000"/>
              </a:solidFill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7135700" y="2570000"/>
            <a:ext cx="5389200" cy="758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Combine </a:t>
            </a: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 Levels</a:t>
            </a:r>
            <a:endParaRPr b="1"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6603700" y="465865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6603700" y="718115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6603700" y="9522475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75" y="-9082"/>
            <a:ext cx="18288000" cy="103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3"/>
          <p:cNvSpPr txBox="1"/>
          <p:nvPr/>
        </p:nvSpPr>
        <p:spPr>
          <a:xfrm>
            <a:off x="8761500" y="912175"/>
            <a:ext cx="685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Yolo V8 Architecture</a:t>
            </a:r>
            <a:endParaRPr/>
          </a:p>
        </p:txBody>
      </p:sp>
      <p:grpSp>
        <p:nvGrpSpPr>
          <p:cNvPr id="368" name="Google Shape;368;p33"/>
          <p:cNvGrpSpPr/>
          <p:nvPr/>
        </p:nvGrpSpPr>
        <p:grpSpPr>
          <a:xfrm>
            <a:off x="16010713" y="-2378510"/>
            <a:ext cx="4693026" cy="4788002"/>
            <a:chOff x="-131817" y="-268969"/>
            <a:chExt cx="812800" cy="829249"/>
          </a:xfrm>
        </p:grpSpPr>
        <p:sp>
          <p:nvSpPr>
            <p:cNvPr id="369" name="Google Shape;369;p33"/>
            <p:cNvSpPr/>
            <p:nvPr/>
          </p:nvSpPr>
          <p:spPr>
            <a:xfrm>
              <a:off x="-131817" y="-268969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 txBox="1"/>
            <p:nvPr/>
          </p:nvSpPr>
          <p:spPr>
            <a:xfrm>
              <a:off x="-832" y="-13812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33"/>
          <p:cNvGrpSpPr/>
          <p:nvPr/>
        </p:nvGrpSpPr>
        <p:grpSpPr>
          <a:xfrm>
            <a:off x="16010730" y="-2094527"/>
            <a:ext cx="3564209" cy="3564209"/>
            <a:chOff x="0" y="0"/>
            <a:chExt cx="812800" cy="812800"/>
          </a:xfrm>
        </p:grpSpPr>
        <p:sp>
          <p:nvSpPr>
            <p:cNvPr id="372" name="Google Shape;372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33"/>
          <p:cNvSpPr/>
          <p:nvPr/>
        </p:nvSpPr>
        <p:spPr>
          <a:xfrm>
            <a:off x="-60300" y="126150"/>
            <a:ext cx="7301400" cy="10034700"/>
          </a:xfrm>
          <a:prstGeom prst="rect">
            <a:avLst/>
          </a:prstGeom>
          <a:solidFill>
            <a:srgbClr val="000000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-60300" y="9524300"/>
            <a:ext cx="924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84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b="1" sz="4084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7383850" y="329205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7383850" y="56363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7383850" y="7801200"/>
            <a:ext cx="302100" cy="273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8431500" y="20544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